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Sora Light" panose="020B0604020202020204" charset="0"/>
      <p:regular r:id="rId1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3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353508"/>
            <a:ext cx="7627382" cy="285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Wyzwania dla katechezy w Polsce w nowych realiach społecznych i edukacyjnych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5529263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ks. dr Łukasz </a:t>
            </a:r>
            <a:r>
              <a:rPr lang="en-US" sz="2800" dirty="0" err="1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Simiński</a:t>
            </a:r>
            <a:endParaRPr lang="pl-PL" sz="2800" dirty="0">
              <a:solidFill>
                <a:srgbClr val="3B3535"/>
              </a:solidFill>
              <a:latin typeface="Aptos" panose="020B0004020202020204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l">
              <a:buNone/>
            </a:pPr>
            <a:endParaRPr lang="pl-PL" sz="2800" dirty="0">
              <a:solidFill>
                <a:srgbClr val="3B3535"/>
              </a:solidFill>
              <a:latin typeface="Aptos" panose="020B0004020202020204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l">
              <a:buNone/>
            </a:pPr>
            <a:endParaRPr lang="pl-PL" sz="2800" dirty="0">
              <a:solidFill>
                <a:srgbClr val="3B3535"/>
              </a:solidFill>
              <a:latin typeface="Aptos" panose="020B0004020202020204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l">
              <a:buNone/>
            </a:pPr>
            <a:endParaRPr lang="pl-PL" sz="2800" dirty="0">
              <a:solidFill>
                <a:srgbClr val="3B3535"/>
              </a:solidFill>
              <a:latin typeface="Aptos" panose="020B0004020202020204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r">
              <a:buNone/>
            </a:pPr>
            <a:r>
              <a:rPr lang="pl-PL" sz="2800" dirty="0">
                <a:solidFill>
                  <a:srgbClr val="3B3535"/>
                </a:solidFill>
                <a:latin typeface="Aptos" panose="020B0004020202020204" pitchFamily="34" charset="0"/>
                <a:cs typeface="Sora Light" pitchFamily="34" charset="-120"/>
              </a:rPr>
              <a:t>Siedlce, 30 sierpnia 2025 r.</a:t>
            </a:r>
            <a:endParaRPr lang="en-US" sz="28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B6BF6EA7-C637-C9AD-E526-FF5F25DFC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27" y="1644536"/>
            <a:ext cx="13994546" cy="6159727"/>
          </a:xfrm>
          <a:prstGeom prst="rect">
            <a:avLst/>
          </a:prstGeom>
        </p:spPr>
      </p:pic>
      <p:sp>
        <p:nvSpPr>
          <p:cNvPr id="2" name="Shape 2">
            <a:extLst>
              <a:ext uri="{FF2B5EF4-FFF2-40B4-BE49-F238E27FC236}">
                <a16:creationId xmlns:a16="http://schemas.microsoft.com/office/drawing/2014/main" id="{E599978C-AC6D-0EB8-9659-D46BC094F7AF}"/>
              </a:ext>
            </a:extLst>
          </p:cNvPr>
          <p:cNvSpPr/>
          <p:nvPr/>
        </p:nvSpPr>
        <p:spPr>
          <a:xfrm>
            <a:off x="758309" y="54749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EA1B6100-A881-3758-88D1-5364E05AD35A}"/>
              </a:ext>
            </a:extLst>
          </p:cNvPr>
          <p:cNvSpPr/>
          <p:nvPr/>
        </p:nvSpPr>
        <p:spPr>
          <a:xfrm>
            <a:off x="1462326" y="524755"/>
            <a:ext cx="9788266" cy="486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l-PL" sz="3600" b="1" dirty="0"/>
              <a:t>Dostosowanie programów nauczania religii do zmian w edukacji</a:t>
            </a:r>
          </a:p>
        </p:txBody>
      </p:sp>
    </p:spTree>
    <p:extLst>
      <p:ext uri="{BB962C8B-B14F-4D97-AF65-F5344CB8AC3E}">
        <p14:creationId xmlns:p14="http://schemas.microsoft.com/office/powerpoint/2010/main" val="3887394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E599978C-AC6D-0EB8-9659-D46BC094F7AF}"/>
              </a:ext>
            </a:extLst>
          </p:cNvPr>
          <p:cNvSpPr/>
          <p:nvPr/>
        </p:nvSpPr>
        <p:spPr>
          <a:xfrm>
            <a:off x="758309" y="54749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EA1B6100-A881-3758-88D1-5364E05AD35A}"/>
              </a:ext>
            </a:extLst>
          </p:cNvPr>
          <p:cNvSpPr/>
          <p:nvPr/>
        </p:nvSpPr>
        <p:spPr>
          <a:xfrm>
            <a:off x="1462326" y="524755"/>
            <a:ext cx="9788266" cy="486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l-PL" sz="3600" b="1" dirty="0"/>
              <a:t>Dostosowanie programów nauczania religii do zmian w edukacji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DACC78-67EF-14CC-F81A-02AD980E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50821"/>
            <a:ext cx="7162800" cy="39257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8AB610-3CFD-605C-8933-12BDE006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276" y="3894939"/>
            <a:ext cx="7451724" cy="4097848"/>
          </a:xfrm>
          <a:prstGeom prst="rect">
            <a:avLst/>
          </a:prstGeom>
        </p:spPr>
      </p:pic>
      <p:pic>
        <p:nvPicPr>
          <p:cNvPr id="9" name="Obraz 8" descr="Obraz zawierający Grafika, logo, Czcionka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273914E-FBCA-4E2F-E276-DD731DB8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30" y="5651971"/>
            <a:ext cx="4292600" cy="22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E599978C-AC6D-0EB8-9659-D46BC094F7AF}"/>
              </a:ext>
            </a:extLst>
          </p:cNvPr>
          <p:cNvSpPr/>
          <p:nvPr/>
        </p:nvSpPr>
        <p:spPr>
          <a:xfrm>
            <a:off x="758309" y="54749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EA1B6100-A881-3758-88D1-5364E05AD35A}"/>
              </a:ext>
            </a:extLst>
          </p:cNvPr>
          <p:cNvSpPr/>
          <p:nvPr/>
        </p:nvSpPr>
        <p:spPr>
          <a:xfrm>
            <a:off x="1462326" y="524755"/>
            <a:ext cx="9788266" cy="486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l-PL" sz="3600" b="1" dirty="0"/>
              <a:t>Pomoce katechetyczne</a:t>
            </a:r>
          </a:p>
        </p:txBody>
      </p:sp>
      <p:pic>
        <p:nvPicPr>
          <p:cNvPr id="10" name="Obraz 9" descr="Obraz zawierający tekst, Czcionka, plakat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033AD08-D6BD-C4B7-283F-0D0A097F6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00" y="524755"/>
            <a:ext cx="3274100" cy="5042115"/>
          </a:xfrm>
          <a:prstGeom prst="rect">
            <a:avLst/>
          </a:prstGeom>
        </p:spPr>
      </p:pic>
      <p:pic>
        <p:nvPicPr>
          <p:cNvPr id="12" name="Obraz 11" descr="Obraz zawierający tekst, plakat, Czcionka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46A5316-0C92-CE73-05E3-96A071286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800" y="2669884"/>
            <a:ext cx="3274100" cy="5034961"/>
          </a:xfrm>
          <a:prstGeom prst="rect">
            <a:avLst/>
          </a:prstGeom>
        </p:spPr>
      </p:pic>
      <p:pic>
        <p:nvPicPr>
          <p:cNvPr id="14" name="Obraz 13" descr="Obraz zawierający tekst, projekt graficzny, kreskówka, książ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588B03E-BA45-7DD1-3722-A119B3E5A5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33" t="15004" r="9936" b="15576"/>
          <a:stretch/>
        </p:blipFill>
        <p:spPr>
          <a:xfrm>
            <a:off x="457200" y="1663699"/>
            <a:ext cx="6286500" cy="54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10085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54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Wprowadzenie</a:t>
            </a:r>
            <a:endParaRPr lang="en-US" sz="5400" b="1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3333393"/>
            <a:ext cx="3549372" cy="2600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Jak głosić Ewangelię młodym ludziom we współczesnej Polsce, w świecie, który zmienia się szybciej, niż jesteśmy w stanie to przewidzieć?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10330339" y="3333392"/>
            <a:ext cx="4040754" cy="3394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Lekcja religii to nie jest zwykły przedmiot szkolny. To </a:t>
            </a:r>
            <a:r>
              <a:rPr lang="en-US" sz="2400" b="1" dirty="0">
                <a:solidFill>
                  <a:srgbClr val="1A2D7A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spotkanie</a:t>
            </a:r>
            <a:r>
              <a:rPr lang="en-US" sz="2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ucznia z orędziem Ewangelii, z doświadczeniem Kościoła, ale też z żywym świadectwem wiary, którym jesteście Wy, drodzy katecheci.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8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667482"/>
            <a:ext cx="1019401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54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Aktualne realia katechezy w Polsce</a:t>
            </a:r>
            <a:endParaRPr lang="en-US" sz="5400" b="1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4705112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Trzy najważniejsze kwestie:</a:t>
            </a: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58309" y="5295543"/>
            <a:ext cx="4226838" cy="1974652"/>
          </a:xfrm>
          <a:prstGeom prst="roundRect">
            <a:avLst>
              <a:gd name="adj" fmla="val 4608"/>
            </a:avLst>
          </a:prstGeom>
          <a:solidFill>
            <a:srgbClr val="1A2D7A"/>
          </a:solidFill>
          <a:ln w="7620">
            <a:solidFill>
              <a:srgbClr val="33469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82504" y="55197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Sekularyzacja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2504" y="6005870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Postępujący proces odchodzenia od wartości religijnych w społeczeństwie polskim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1722" y="5295543"/>
            <a:ext cx="4226838" cy="1974652"/>
          </a:xfrm>
          <a:prstGeom prst="roundRect">
            <a:avLst>
              <a:gd name="adj" fmla="val 4608"/>
            </a:avLst>
          </a:prstGeom>
          <a:solidFill>
            <a:srgbClr val="D3DCF6"/>
          </a:solidFill>
          <a:ln w="7620">
            <a:solidFill>
              <a:srgbClr val="B9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25916" y="55197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Świat cyfrowy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25916" y="6005870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Nowe technologie i media społecznościowe zmieniające sposób komunikacji i uczenia się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9645134" y="5295543"/>
            <a:ext cx="4226957" cy="1974652"/>
          </a:xfrm>
          <a:prstGeom prst="roundRect">
            <a:avLst>
              <a:gd name="adj" fmla="val 4608"/>
            </a:avLst>
          </a:prstGeom>
          <a:solidFill>
            <a:srgbClr val="E7EEF9"/>
          </a:solidFill>
          <a:ln w="7620">
            <a:solidFill>
              <a:srgbClr val="CDD4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69329" y="55197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Zmiany przepisów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869329" y="6005870"/>
            <a:ext cx="377856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Nowe regulacje prawa oświatowego wprowadzane w latach 2024-2025</a:t>
            </a:r>
            <a:endParaRPr lang="en-US" sz="17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8" y="1194579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pl-PL" sz="60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Czas</a:t>
            </a:r>
            <a:r>
              <a:rPr lang="en-US" sz="60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 nadziei – perspektywa wiary</a:t>
            </a:r>
            <a:endParaRPr lang="en-US" sz="6000" b="1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3800951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800" dirty="0">
                <a:solidFill>
                  <a:srgbClr val="1A2D7A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Z Ewangelii wg św. Jana:</a:t>
            </a: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83231" y="4635103"/>
            <a:ext cx="7302460" cy="1300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Jeżeli Mnie prześladowali, to i was będą prześladować. Jeżeli moje słowo zachowali, to i wasze będą zachowywać.</a:t>
            </a:r>
            <a:r>
              <a:rPr lang="en-US" sz="4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 (J 15, 20)</a:t>
            </a:r>
            <a:endParaRPr lang="en-US" sz="4000" dirty="0">
              <a:latin typeface="Aptos" panose="020B00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58308" y="4391382"/>
            <a:ext cx="45719" cy="2814636"/>
          </a:xfrm>
          <a:prstGeom prst="rect">
            <a:avLst/>
          </a:prstGeom>
          <a:solidFill>
            <a:srgbClr val="1A2D7A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67464"/>
            <a:ext cx="7627382" cy="128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54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Rola katechety według Dyrektorium</a:t>
            </a:r>
            <a:endParaRPr lang="en-US" sz="5400" b="1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2242661"/>
            <a:ext cx="7627382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Dyrektorium o katechizacji (DoK 113) przypomina: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44709" y="2773918"/>
            <a:ext cx="7627382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Mocą chrztu i bierzmowania, we współpracy z nauczaniem Chrystusa oraz jako sługa działania Ducha Świętego, katecheta jest: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44709" y="3617119"/>
            <a:ext cx="7627382" cy="1185029"/>
          </a:xfrm>
          <a:prstGeom prst="roundRect">
            <a:avLst>
              <a:gd name="adj" fmla="val 6911"/>
            </a:avLst>
          </a:prstGeom>
          <a:solidFill>
            <a:srgbClr val="FFFAFA"/>
          </a:solidFill>
          <a:ln w="22860">
            <a:solidFill>
              <a:srgbClr val="1A2D7A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244709" y="3617119"/>
            <a:ext cx="45720" cy="1185029"/>
          </a:xfrm>
          <a:prstGeom prst="roundRect">
            <a:avLst>
              <a:gd name="adj" fmla="val 179130"/>
            </a:avLst>
          </a:prstGeom>
          <a:solidFill>
            <a:srgbClr val="1A2D7A"/>
          </a:solidFill>
          <a:ln/>
        </p:spPr>
      </p:sp>
      <p:sp>
        <p:nvSpPr>
          <p:cNvPr id="8" name="Text 5"/>
          <p:cNvSpPr/>
          <p:nvPr/>
        </p:nvSpPr>
        <p:spPr>
          <a:xfrm>
            <a:off x="6508194" y="3644017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600" dirty="0" err="1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Świadk</a:t>
            </a:r>
            <a:r>
              <a:rPr lang="pl-PL" sz="3600" dirty="0" err="1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iem</a:t>
            </a:r>
            <a:r>
              <a:rPr lang="en-US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3600" dirty="0" err="1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wiary</a:t>
            </a:r>
            <a:r>
              <a:rPr lang="pl-PL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 i strażnikiem </a:t>
            </a:r>
          </a:p>
          <a:p>
            <a:pPr marL="0" indent="0" algn="l">
              <a:buNone/>
            </a:pPr>
            <a:r>
              <a:rPr lang="pl-PL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pamięci o Bogu</a:t>
            </a:r>
            <a:endParaRPr lang="en-US" sz="3600" dirty="0">
              <a:latin typeface="Aptos" panose="020B00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4709" y="4997053"/>
            <a:ext cx="7627382" cy="1185029"/>
          </a:xfrm>
          <a:prstGeom prst="roundRect">
            <a:avLst>
              <a:gd name="adj" fmla="val 6911"/>
            </a:avLst>
          </a:prstGeom>
          <a:solidFill>
            <a:srgbClr val="FFFAFA"/>
          </a:solidFill>
          <a:ln w="22860">
            <a:solidFill>
              <a:srgbClr val="D3DCF6"/>
            </a:solidFill>
            <a:prstDash val="solid"/>
          </a:ln>
        </p:spPr>
        <p:txBody>
          <a:bodyPr/>
          <a:lstStyle/>
          <a:p>
            <a:endParaRPr lang="pl-PL" dirty="0"/>
          </a:p>
        </p:txBody>
      </p:sp>
      <p:sp>
        <p:nvSpPr>
          <p:cNvPr id="11" name="Shape 8"/>
          <p:cNvSpPr/>
          <p:nvPr/>
        </p:nvSpPr>
        <p:spPr>
          <a:xfrm>
            <a:off x="6244709" y="4997053"/>
            <a:ext cx="45720" cy="1185029"/>
          </a:xfrm>
          <a:prstGeom prst="roundRect">
            <a:avLst>
              <a:gd name="adj" fmla="val 179130"/>
            </a:avLst>
          </a:prstGeom>
          <a:solidFill>
            <a:srgbClr val="D3DCF6"/>
          </a:solidFill>
          <a:ln/>
        </p:spPr>
      </p:sp>
      <p:sp>
        <p:nvSpPr>
          <p:cNvPr id="12" name="Text 9"/>
          <p:cNvSpPr/>
          <p:nvPr/>
        </p:nvSpPr>
        <p:spPr>
          <a:xfrm>
            <a:off x="6508194" y="5375135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dirty="0" err="1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Nauczyciel</a:t>
            </a:r>
            <a:r>
              <a:rPr lang="pl-PL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em i </a:t>
            </a:r>
            <a:r>
              <a:rPr lang="pl-PL" sz="3600" dirty="0" err="1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mistagogiem</a:t>
            </a:r>
            <a:endParaRPr lang="en-US" sz="3600" dirty="0">
              <a:latin typeface="Aptos" panose="020B00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244709" y="6376987"/>
            <a:ext cx="7627382" cy="1185029"/>
          </a:xfrm>
          <a:prstGeom prst="roundRect">
            <a:avLst>
              <a:gd name="adj" fmla="val 6911"/>
            </a:avLst>
          </a:prstGeom>
          <a:solidFill>
            <a:srgbClr val="FFFAFA"/>
          </a:solidFill>
          <a:ln w="22860">
            <a:solidFill>
              <a:srgbClr val="E7EEF9"/>
            </a:solidFill>
            <a:prstDash val="solid"/>
          </a:ln>
        </p:spPr>
        <p:txBody>
          <a:bodyPr/>
          <a:lstStyle/>
          <a:p>
            <a:endParaRPr lang="pl-PL" dirty="0"/>
          </a:p>
        </p:txBody>
      </p:sp>
      <p:sp>
        <p:nvSpPr>
          <p:cNvPr id="15" name="Shape 12"/>
          <p:cNvSpPr/>
          <p:nvPr/>
        </p:nvSpPr>
        <p:spPr>
          <a:xfrm>
            <a:off x="6244709" y="6376987"/>
            <a:ext cx="45720" cy="1185029"/>
          </a:xfrm>
          <a:prstGeom prst="roundRect">
            <a:avLst>
              <a:gd name="adj" fmla="val 179130"/>
            </a:avLst>
          </a:prstGeom>
          <a:solidFill>
            <a:srgbClr val="E7EEF9"/>
          </a:solidFill>
          <a:ln/>
        </p:spPr>
      </p:sp>
      <p:sp>
        <p:nvSpPr>
          <p:cNvPr id="16" name="Text 13"/>
          <p:cNvSpPr/>
          <p:nvPr/>
        </p:nvSpPr>
        <p:spPr>
          <a:xfrm>
            <a:off x="6508194" y="6837403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dirty="0" err="1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Towarzysz</a:t>
            </a:r>
            <a:r>
              <a:rPr lang="pl-PL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em i wychowawcą</a:t>
            </a:r>
            <a:endParaRPr lang="en-US" sz="3600" dirty="0">
              <a:latin typeface="Aptos" panose="020B00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508194" y="7032308"/>
            <a:ext cx="7146131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28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78243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72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Istota katechezy</a:t>
            </a:r>
            <a:endParaRPr lang="en-US" sz="7200" b="1" dirty="0">
              <a:latin typeface="Aptos" panose="020B00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58309" y="2484001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62326" y="25584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Misja Kościoła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62326" y="3044547"/>
            <a:ext cx="348674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Katecheza to istotny element misji Kościoła, a nie fakultatywna działalność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19819" y="2484001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923836" y="25584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Świadectwo życia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923836" y="3044547"/>
            <a:ext cx="348674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Katecheta to świadek – jego życie często mówi głośniej niż wszystkie podręczniki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81329" y="2484001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385346" y="25584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Inicjacja w wiarę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385346" y="3044547"/>
            <a:ext cx="348674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Katecheza nie może być biernym przekazem wiedzy – to inicjacja w życie wiary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8309" y="5314951"/>
            <a:ext cx="13113782" cy="2089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pl-PL" sz="3600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Na</a:t>
            </a:r>
            <a:r>
              <a:rPr lang="en-US" sz="3600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wet jeśli frekwencja spada, nawet jeśli uczniowie ziewają na lekcji – </a:t>
            </a:r>
            <a:r>
              <a:rPr lang="en-US" sz="3600" b="1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Twoja obecność </a:t>
            </a:r>
            <a:r>
              <a:rPr lang="en-US" sz="3600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w szkole jest </a:t>
            </a:r>
            <a:r>
              <a:rPr lang="en-US" sz="3600" b="1" i="1" dirty="0" err="1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znakiem</a:t>
            </a:r>
            <a:r>
              <a:rPr lang="en-US" sz="3600" b="1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3600" b="1" i="1" dirty="0" err="1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nadziei</a:t>
            </a:r>
            <a:r>
              <a:rPr lang="en-US" sz="3600" b="1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. </a:t>
            </a:r>
            <a:endParaRPr lang="pl-PL" sz="3600" b="1" i="1" dirty="0">
              <a:solidFill>
                <a:srgbClr val="3B3535"/>
              </a:solidFill>
              <a:latin typeface="Aptos" panose="020B0004020202020204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ctr">
              <a:buNone/>
            </a:pPr>
            <a:r>
              <a:rPr lang="en-US" sz="3600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To Bóg działa – a my jesteśmy narzędziami.</a:t>
            </a:r>
            <a:endParaRPr lang="en-US" sz="36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95338"/>
            <a:ext cx="7355086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44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Konkrety i propozycje działań</a:t>
            </a:r>
            <a:endParaRPr lang="en-US" sz="4400" b="1" dirty="0">
              <a:latin typeface="Aptos" panose="020B00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1677233"/>
            <a:ext cx="920710" cy="1104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63090" y="1861304"/>
            <a:ext cx="3877032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Budowanie relacji</a:t>
            </a:r>
            <a:endParaRPr lang="en-US" sz="3600" dirty="0">
              <a:latin typeface="Aptos" panose="020B0004020202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2782133"/>
            <a:ext cx="920710" cy="11049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863090" y="2966204"/>
            <a:ext cx="3877032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Współpraca</a:t>
            </a:r>
            <a:endParaRPr lang="en-US" sz="3600" dirty="0">
              <a:latin typeface="Aptos" panose="020B0004020202020204" pitchFamily="34" charset="0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3887033"/>
            <a:ext cx="920710" cy="110490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863090" y="4071104"/>
            <a:ext cx="4144208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Nowy język przekazu</a:t>
            </a:r>
            <a:endParaRPr lang="en-US" sz="3600" dirty="0">
              <a:latin typeface="Aptos" panose="020B0004020202020204" pitchFamily="34" charset="0"/>
            </a:endParaRP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4991933"/>
            <a:ext cx="920710" cy="110490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863090" y="5176004"/>
            <a:ext cx="5653445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Formacja osobista katechety</a:t>
            </a:r>
            <a:endParaRPr lang="en-US" sz="3600" dirty="0">
              <a:latin typeface="Aptos" panose="020B0004020202020204" pitchFamily="34" charset="0"/>
            </a:endParaRPr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309" y="6096833"/>
            <a:ext cx="920710" cy="133731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863090" y="6280904"/>
            <a:ext cx="7021603" cy="969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Bycie świadkiem i przewodnikiem</a:t>
            </a:r>
            <a:endParaRPr lang="en-US" sz="36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7848" y="914048"/>
            <a:ext cx="8977074" cy="983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6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Misja niesienia nadziei</a:t>
            </a:r>
            <a:endParaRPr lang="en-US" sz="6600" b="1" dirty="0">
              <a:latin typeface="Aptos" panose="020B00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l="41958" r="-1"/>
          <a:stretch/>
        </p:blipFill>
        <p:spPr>
          <a:xfrm>
            <a:off x="0" y="0"/>
            <a:ext cx="4776668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37847" y="3008947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38164" y="3599378"/>
            <a:ext cx="3693438" cy="2280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1F1E1E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Macie misję niezastąpioną – misję niesienia nadziei.</a:t>
            </a:r>
            <a:endParaRPr lang="en-US" sz="4000" i="1" dirty="0">
              <a:latin typeface="Aptos" panose="020B00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512718" y="3599378"/>
            <a:ext cx="30480" cy="2280285"/>
          </a:xfrm>
          <a:prstGeom prst="rect">
            <a:avLst/>
          </a:prstGeom>
          <a:solidFill>
            <a:srgbClr val="1A2D7A"/>
          </a:solidFill>
          <a:ln/>
        </p:spPr>
      </p:sp>
      <p:sp>
        <p:nvSpPr>
          <p:cNvPr id="7" name="Text 4"/>
          <p:cNvSpPr/>
          <p:nvPr/>
        </p:nvSpPr>
        <p:spPr>
          <a:xfrm>
            <a:off x="10283904" y="3355657"/>
            <a:ext cx="3926919" cy="3420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1F1E1E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Wasza obecność w szkole, wśród młodych, jest świadectwem nadziei.</a:t>
            </a:r>
            <a:endParaRPr lang="en-US" sz="4000" i="1" dirty="0">
              <a:latin typeface="Aptos" panose="020B00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950648" y="3057763"/>
            <a:ext cx="30480" cy="3420428"/>
          </a:xfrm>
          <a:prstGeom prst="rect">
            <a:avLst/>
          </a:prstGeom>
          <a:solidFill>
            <a:srgbClr val="1A2D7A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8" y="1178243"/>
            <a:ext cx="903387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pl-PL" sz="7200" b="1" dirty="0">
                <a:solidFill>
                  <a:srgbClr val="1A2D7A"/>
                </a:solidFill>
                <a:latin typeface="Aptos" panose="020B0004020202020204" pitchFamily="34" charset="0"/>
                <a:ea typeface="Alexandria Semi Bold" pitchFamily="34" charset="-122"/>
                <a:cs typeface="Alexandria Semi Bold" pitchFamily="34" charset="-120"/>
              </a:rPr>
              <a:t>Praktyczne wskazania</a:t>
            </a:r>
            <a:endParaRPr lang="en-US" sz="7200" b="1" dirty="0">
              <a:latin typeface="Aptos" panose="020B00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58309" y="2484001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62326" y="2461262"/>
            <a:ext cx="9788266" cy="486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l-PL" sz="3600" b="1" dirty="0"/>
              <a:t>Dostosowanie programów nauczania religii do zmian w edukacji</a:t>
            </a:r>
          </a:p>
        </p:txBody>
      </p:sp>
      <p:sp>
        <p:nvSpPr>
          <p:cNvPr id="6" name="Text 4"/>
          <p:cNvSpPr/>
          <p:nvPr/>
        </p:nvSpPr>
        <p:spPr>
          <a:xfrm>
            <a:off x="1462326" y="3264466"/>
            <a:ext cx="12837874" cy="4533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800" dirty="0"/>
              <a:t>W roku szkolnym 2025/2026 nadal będzie obowiązywała  podstawa programowa z 2018 roku i opracowane zgodnie z tym dokumentem programy nauczania religii rzymskokatolickiej oraz podręczniki do nauki religii. </a:t>
            </a:r>
          </a:p>
          <a:p>
            <a:pPr algn="just"/>
            <a:endParaRPr lang="pl-PL" sz="2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800" dirty="0"/>
              <a:t>Doboru tematów należy dokonać zgodnie z wytycznymi zawartymi w Komunikacie Komisji Wychowania Katolickiego KEP </a:t>
            </a:r>
          </a:p>
          <a:p>
            <a:pPr algn="just"/>
            <a:endParaRPr lang="pl-PL" sz="2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800" dirty="0"/>
              <a:t>Nauczycieli religii, którzy pracują w danej szkole i prowadzą zajęcia w klasach na tym samym etapie edukacyjnym zobowiązuje się do wspólnego ustalenia zakresu treści – wymagań szczegółowych z zachowaniem struktury obowiązującego programu nauczania religii i zgodnych z nim podręczników do nauki religii.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6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451</Words>
  <Application>Microsoft Office PowerPoint</Application>
  <PresentationFormat>Niestandardowy</PresentationFormat>
  <Paragraphs>64</Paragraphs>
  <Slides>12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Aptos</vt:lpstr>
      <vt:lpstr>Wingdings</vt:lpstr>
      <vt:lpstr>Arial</vt:lpstr>
      <vt:lpstr>Sora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Łukasz</cp:lastModifiedBy>
  <cp:revision>6</cp:revision>
  <dcterms:created xsi:type="dcterms:W3CDTF">2025-08-26T13:41:32Z</dcterms:created>
  <dcterms:modified xsi:type="dcterms:W3CDTF">2025-08-30T06:06:32Z</dcterms:modified>
</cp:coreProperties>
</file>